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22" Type="http://schemas.openxmlformats.org/officeDocument/2006/relationships/font" Target="fonts/Oswald-bold.fntdata"/><Relationship Id="rId10" Type="http://schemas.openxmlformats.org/officeDocument/2006/relationships/slide" Target="slides/slide6.xml"/><Relationship Id="rId21" Type="http://schemas.openxmlformats.org/officeDocument/2006/relationships/font" Target="fonts/Oswald-regular.fntdata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Lato-regular.fntdata"/><Relationship Id="rId16" Type="http://schemas.openxmlformats.org/officeDocument/2006/relationships/font" Target="fonts/PlayfairDisplay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11700" y="1334350"/>
            <a:ext cx="85206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Outreach via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MTA Data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 Berk, Julianne Zhao, &amp; Vidisha Phalke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2110250" y="1856325"/>
            <a:ext cx="4695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Lato"/>
                <a:ea typeface="Lato"/>
                <a:cs typeface="Lato"/>
                <a:sym typeface="Lato"/>
              </a:rPr>
              <a:t>THE PROBLEM</a:t>
            </a:r>
            <a:endParaRPr b="1"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0" l="5231" r="0" t="3381"/>
          <a:stretch/>
        </p:blipFill>
        <p:spPr>
          <a:xfrm>
            <a:off x="0" y="948150"/>
            <a:ext cx="4494699" cy="39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300" y="948150"/>
            <a:ext cx="4494701" cy="392275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570550" y="239525"/>
            <a:ext cx="3184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Established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5200750" y="260475"/>
            <a:ext cx="3184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Startups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4079800" y="291975"/>
            <a:ext cx="796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"/>
                <a:ea typeface="Oswald"/>
                <a:cs typeface="Oswald"/>
                <a:sym typeface="Oswald"/>
              </a:rPr>
              <a:t>VS</a:t>
            </a:r>
            <a:endParaRPr i="1"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91724" cy="50467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1737675" y="13530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" name="Shape 81"/>
          <p:cNvSpPr/>
          <p:nvPr/>
        </p:nvSpPr>
        <p:spPr>
          <a:xfrm>
            <a:off x="4310850" y="285382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" name="Shape 82"/>
          <p:cNvSpPr/>
          <p:nvPr/>
        </p:nvSpPr>
        <p:spPr>
          <a:xfrm>
            <a:off x="3390800" y="531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Shape 83"/>
          <p:cNvSpPr txBox="1"/>
          <p:nvPr/>
        </p:nvSpPr>
        <p:spPr>
          <a:xfrm>
            <a:off x="5972600" y="147150"/>
            <a:ext cx="3019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Lato"/>
                <a:ea typeface="Lato"/>
                <a:cs typeface="Lato"/>
                <a:sym typeface="Lato"/>
              </a:rPr>
              <a:t>STATIONS</a:t>
            </a:r>
            <a:endParaRPr sz="4800" u="sng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23rd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28th St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6965" r="18379" t="0"/>
          <a:stretch/>
        </p:blipFill>
        <p:spPr>
          <a:xfrm>
            <a:off x="0" y="0"/>
            <a:ext cx="5592776" cy="504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Shape 89"/>
          <p:cNvSpPr/>
          <p:nvPr/>
        </p:nvSpPr>
        <p:spPr>
          <a:xfrm>
            <a:off x="2231375" y="2131700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" name="Shape 90"/>
          <p:cNvSpPr/>
          <p:nvPr/>
        </p:nvSpPr>
        <p:spPr>
          <a:xfrm>
            <a:off x="2934025" y="1268100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Shape 91"/>
          <p:cNvSpPr txBox="1"/>
          <p:nvPr/>
        </p:nvSpPr>
        <p:spPr>
          <a:xfrm>
            <a:off x="5972600" y="147150"/>
            <a:ext cx="3019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Lato"/>
                <a:ea typeface="Lato"/>
                <a:cs typeface="Lato"/>
                <a:sym typeface="Lato"/>
              </a:rPr>
              <a:t>STATIONS</a:t>
            </a:r>
            <a:endParaRPr sz="4800" u="sng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Canal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Brd-Laf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Bleecker St</a:t>
            </a:r>
            <a:endParaRPr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74525" y="367972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12449" t="0"/>
          <a:stretch/>
        </p:blipFill>
        <p:spPr>
          <a:xfrm>
            <a:off x="0" y="0"/>
            <a:ext cx="5583275" cy="503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Shape 98"/>
          <p:cNvSpPr/>
          <p:nvPr/>
        </p:nvSpPr>
        <p:spPr>
          <a:xfrm>
            <a:off x="807125" y="21601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Shape 99"/>
          <p:cNvSpPr/>
          <p:nvPr/>
        </p:nvSpPr>
        <p:spPr>
          <a:xfrm>
            <a:off x="2231375" y="25404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" name="Shape 100"/>
          <p:cNvSpPr/>
          <p:nvPr/>
        </p:nvSpPr>
        <p:spPr>
          <a:xfrm>
            <a:off x="3286350" y="175500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Shape 101"/>
          <p:cNvSpPr txBox="1"/>
          <p:nvPr/>
        </p:nvSpPr>
        <p:spPr>
          <a:xfrm>
            <a:off x="5972600" y="147150"/>
            <a:ext cx="3019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Lato"/>
                <a:ea typeface="Lato"/>
                <a:cs typeface="Lato"/>
                <a:sym typeface="Lato"/>
              </a:rPr>
              <a:t>STATIONS</a:t>
            </a:r>
            <a:endParaRPr sz="4800" u="sng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Cortland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Fulton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Park Place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>
              <a:spcBef>
                <a:spcPts val="0"/>
              </a:spcBef>
              <a:spcAft>
                <a:spcPts val="0"/>
              </a:spcAft>
              <a:buSzPts val="3400"/>
              <a:buFont typeface="Lato"/>
              <a:buChar char="❖"/>
            </a:pPr>
            <a:r>
              <a:rPr lang="en" sz="3400">
                <a:latin typeface="Lato"/>
                <a:ea typeface="Lato"/>
                <a:cs typeface="Lato"/>
                <a:sym typeface="Lato"/>
              </a:rPr>
              <a:t>World Trade</a:t>
            </a:r>
            <a:endParaRPr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162850" y="13628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1756650" y="1410025"/>
            <a:ext cx="56307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6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The New York City Subway in Manhattan. Youtube</a:t>
            </a:r>
            <a:r>
              <a:rPr lang="en" sz="1400"/>
              <a:t>, 25 Oct. 2014, </a:t>
            </a:r>
            <a:endParaRPr sz="1400"/>
          </a:p>
          <a:p>
            <a:pPr indent="45720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www.youtube.com/watch?v=MlF5LaJkP68. 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Warren, Liz. "Built In NYC's 50 Startups to Watch in 2018." </a:t>
            </a:r>
            <a:r>
              <a:rPr i="1" lang="en" sz="1400"/>
              <a:t>Built in NYC,</a:t>
            </a:r>
            <a:r>
              <a:rPr lang="en" sz="1400"/>
              <a:t> Built In, 16 Jan. 2018, </a:t>
            </a:r>
            <a:endParaRPr sz="1400"/>
          </a:p>
          <a:p>
            <a:pPr indent="45720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www.builtinnyc.com/2018/01/16/50-nyc-startups-watch-2018. 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Warren, Liz. "Introducing NYC's Top 100 Tech Companies." </a:t>
            </a:r>
            <a:r>
              <a:rPr i="1" lang="en" sz="1400"/>
              <a:t>Built in NYC,</a:t>
            </a:r>
            <a:r>
              <a:rPr lang="en" sz="1400"/>
              <a:t> Built In, 7 Nov. 2017, </a:t>
            </a:r>
            <a:endParaRPr sz="1400"/>
          </a:p>
          <a:p>
            <a:pPr indent="45720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www.builtinnyc.com/2017/11/07/nyc-top-100-tech-companies-2017. 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